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333" r:id="rId5"/>
    <p:sldId id="334" r:id="rId6"/>
    <p:sldId id="335" r:id="rId7"/>
    <p:sldId id="336" r:id="rId8"/>
    <p:sldId id="339" r:id="rId9"/>
    <p:sldId id="340" r:id="rId10"/>
    <p:sldId id="34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Stijl, lich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677" autoAdjust="0"/>
  </p:normalViewPr>
  <p:slideViewPr>
    <p:cSldViewPr>
      <p:cViewPr>
        <p:scale>
          <a:sx n="124" d="100"/>
          <a:sy n="124" d="100"/>
        </p:scale>
        <p:origin x="-24" y="-1164"/>
      </p:cViewPr>
      <p:guideLst>
        <p:guide orient="horz" pos="2160"/>
        <p:guide pos="3840"/>
      </p:guideLst>
    </p:cSldViewPr>
  </p:slideViewPr>
  <p:notesTextViewPr>
    <p:cViewPr>
      <p:scale>
        <a:sx n="3" d="2"/>
        <a:sy n="3" d="2"/>
      </p:scale>
      <p:origin x="0" y="-96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B30B2A-61B8-4F47-A976-5CCA1E8F0374}" type="datetimeFigureOut">
              <a:rPr lang="nl-NL" smtClean="0"/>
              <a:t>12-1-2026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9C45C8-B6E9-44F3-A94D-BEF35222614A}" type="slidenum">
              <a:rPr lang="nl-NL" smtClean="0"/>
              <a:t>‹nr.›</a:t>
            </a:fld>
            <a:endParaRPr lang="nl-NL"/>
          </a:p>
        </p:txBody>
      </p:sp>
    </p:spTree>
    <p:extLst>
      <p:ext uri="{BB962C8B-B14F-4D97-AF65-F5344CB8AC3E}">
        <p14:creationId xmlns:p14="http://schemas.microsoft.com/office/powerpoint/2010/main" val="39887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aken.wikiwijs.nl/204617/Kennisbank_misconcepten_in_de_biologie#!page-7878468"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creativecommons.org/licenses/by-sa/4.0/deed.n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None/>
            </a:pPr>
            <a:r>
              <a:rPr lang="nl-NL" sz="1200" dirty="0"/>
              <a:t>Deze PowerPoint is gemaakt voor de </a:t>
            </a:r>
            <a:r>
              <a:rPr lang="nl-NL" sz="1200" dirty="0">
                <a:hlinkClick r:id="rId3"/>
              </a:rPr>
              <a:t>Kennisbank misconcepten in de biologie </a:t>
            </a:r>
            <a:endParaRPr lang="nl-NL" sz="1200" dirty="0"/>
          </a:p>
          <a:p>
            <a:pPr marL="0" indent="0">
              <a:buNone/>
            </a:pPr>
            <a:endParaRPr lang="nl-NL" sz="1200" dirty="0"/>
          </a:p>
          <a:p>
            <a:pPr marL="0" indent="0">
              <a:buNone/>
            </a:pPr>
            <a:r>
              <a:rPr lang="nl-NL" sz="1200" dirty="0"/>
              <a:t>© 2025 Sofie Faes voor Kennisbank Misconcepten in de Biologie | </a:t>
            </a:r>
            <a:r>
              <a:rPr lang="nl-NL" sz="1200" u="sng" dirty="0">
                <a:hlinkClick r:id="rId4"/>
              </a:rPr>
              <a:t>CC BY-SA 4.0</a:t>
            </a:r>
            <a:endParaRPr lang="nl-NL" sz="1200" dirty="0"/>
          </a:p>
          <a:p>
            <a:endParaRPr lang="nl-NL" dirty="0"/>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1</a:t>
            </a:fld>
            <a:endParaRPr lang="nl-NL"/>
          </a:p>
        </p:txBody>
      </p:sp>
    </p:spTree>
    <p:extLst>
      <p:ext uri="{BB962C8B-B14F-4D97-AF65-F5344CB8AC3E}">
        <p14:creationId xmlns:p14="http://schemas.microsoft.com/office/powerpoint/2010/main" val="3489424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Fout: Het linker chromosomen paar wordt homozygoot genoemd. In het rechter chromosomenpaar bevatten twee zuster </a:t>
            </a:r>
            <a:r>
              <a:rPr lang="nl-NL" dirty="0" err="1"/>
              <a:t>chromatiden</a:t>
            </a:r>
            <a:r>
              <a:rPr lang="nl-NL" dirty="0"/>
              <a:t> verschillende allelen. </a:t>
            </a:r>
          </a:p>
          <a:p>
            <a:endParaRPr lang="nl-NL" dirty="0"/>
          </a:p>
          <a:p>
            <a:r>
              <a:rPr lang="nl-NL" dirty="0"/>
              <a:t>Goed: Het linker paar chromosomen is </a:t>
            </a:r>
            <a:r>
              <a:rPr lang="nl-NL" b="1" dirty="0"/>
              <a:t>heterozygoot</a:t>
            </a:r>
            <a:r>
              <a:rPr lang="nl-NL" dirty="0"/>
              <a:t> want elk chromosoom bevat een ander allel. Het rechterpaar kan in die vorm niet voorkomen want beide </a:t>
            </a:r>
            <a:r>
              <a:rPr lang="nl-NL" dirty="0" err="1"/>
              <a:t>chromatiden</a:t>
            </a:r>
            <a:r>
              <a:rPr lang="nl-NL" dirty="0"/>
              <a:t> van een </a:t>
            </a:r>
            <a:r>
              <a:rPr lang="nl-NL" dirty="0" err="1"/>
              <a:t>chromsoom</a:t>
            </a:r>
            <a:r>
              <a:rPr lang="nl-NL" dirty="0"/>
              <a:t> zijn een kopie van elkaar en dus hetzelfde. </a:t>
            </a:r>
          </a:p>
          <a:p>
            <a:endParaRPr lang="nl-NL" dirty="0"/>
          </a:p>
          <a:p>
            <a:r>
              <a:rPr lang="nl-NL" dirty="0"/>
              <a:t>Bron: https://nl.dreamstime.com/homozygote-en-heterozygote-chromosomen-verschil-tussen-gentechnologie-vectorillustratie-image207851568 </a:t>
            </a:r>
          </a:p>
          <a:p>
            <a:endParaRPr lang="nl-NL" dirty="0"/>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2</a:t>
            </a:fld>
            <a:endParaRPr lang="nl-NL"/>
          </a:p>
        </p:txBody>
      </p:sp>
    </p:spTree>
    <p:extLst>
      <p:ext uri="{BB962C8B-B14F-4D97-AF65-F5344CB8AC3E}">
        <p14:creationId xmlns:p14="http://schemas.microsoft.com/office/powerpoint/2010/main" val="1138685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Fout: In het linker chromosomenpaar bevatten twee zuster </a:t>
            </a:r>
            <a:r>
              <a:rPr lang="nl-NL" dirty="0" err="1"/>
              <a:t>chromatiden</a:t>
            </a:r>
            <a:r>
              <a:rPr lang="nl-NL" dirty="0"/>
              <a:t> verschillende allelen. Het rechter chromosomen paar wordt homozygoot genoemd.</a:t>
            </a:r>
          </a:p>
          <a:p>
            <a:endParaRPr lang="nl-NL" dirty="0"/>
          </a:p>
          <a:p>
            <a:r>
              <a:rPr lang="nl-NL" dirty="0"/>
              <a:t>Goed: Het rechter chromosomenpaar is </a:t>
            </a:r>
            <a:r>
              <a:rPr lang="nl-NL" b="1" dirty="0"/>
              <a:t>heterozygoot</a:t>
            </a:r>
            <a:r>
              <a:rPr lang="nl-NL" dirty="0"/>
              <a:t> want elk chromosoom bevat een ander allel. Het linker paar kan in die vorm niet voorkomen want beide </a:t>
            </a:r>
            <a:r>
              <a:rPr lang="nl-NL" dirty="0" err="1"/>
              <a:t>chromatiden</a:t>
            </a:r>
            <a:r>
              <a:rPr lang="nl-NL" dirty="0"/>
              <a:t> van een </a:t>
            </a:r>
            <a:r>
              <a:rPr lang="nl-NL" dirty="0" err="1"/>
              <a:t>chromsoom</a:t>
            </a:r>
            <a:r>
              <a:rPr lang="nl-NL" dirty="0"/>
              <a:t> zijn een kopie van elkaar en dus hetzelfde. </a:t>
            </a:r>
          </a:p>
          <a:p>
            <a:endParaRPr lang="nl-NL" dirty="0"/>
          </a:p>
          <a:p>
            <a:r>
              <a:rPr lang="nl-NL" dirty="0"/>
              <a:t>Bron: https://www.mdpi.com/2079-9292/11/4/548#:~:text=The%20tool%20uses%20a%20multilayer,deep%2Dlearning%2Dbased%20model. </a:t>
            </a:r>
          </a:p>
          <a:p>
            <a:r>
              <a:rPr lang="nl-NL" dirty="0"/>
              <a:t>(Peer-</a:t>
            </a:r>
            <a:r>
              <a:rPr lang="nl-NL" dirty="0" err="1"/>
              <a:t>reviewed</a:t>
            </a:r>
            <a:r>
              <a:rPr lang="nl-NL" dirty="0"/>
              <a:t> wetenschappelijk artikel!)</a:t>
            </a:r>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3</a:t>
            </a:fld>
            <a:endParaRPr lang="nl-NL"/>
          </a:p>
        </p:txBody>
      </p:sp>
    </p:spTree>
    <p:extLst>
      <p:ext uri="{BB962C8B-B14F-4D97-AF65-F5344CB8AC3E}">
        <p14:creationId xmlns:p14="http://schemas.microsoft.com/office/powerpoint/2010/main" val="4140852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Fout: Tijdens de meta fase vindt transcriptie plaats</a:t>
            </a:r>
          </a:p>
          <a:p>
            <a:endParaRPr lang="nl-NL" dirty="0"/>
          </a:p>
          <a:p>
            <a:r>
              <a:rPr lang="nl-NL" dirty="0"/>
              <a:t>Goed: Wanneer een chromosoom gecondenseerd (opgerold) is kunnen genen niet afgelezen worden. Transcriptie gebeurt als de chromosomen in niet gecondenseerde, en niet gedupliceerde vorm zijn.</a:t>
            </a:r>
          </a:p>
          <a:p>
            <a:endParaRPr lang="nl-NL" dirty="0"/>
          </a:p>
          <a:p>
            <a:r>
              <a:rPr lang="nl-NL" dirty="0"/>
              <a:t>Bron: http://nl.wikipedia.org/wiki/Transcriptie_%28biologie%29 </a:t>
            </a:r>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4</a:t>
            </a:fld>
            <a:endParaRPr lang="nl-NL"/>
          </a:p>
        </p:txBody>
      </p:sp>
    </p:spTree>
    <p:extLst>
      <p:ext uri="{BB962C8B-B14F-4D97-AF65-F5344CB8AC3E}">
        <p14:creationId xmlns:p14="http://schemas.microsoft.com/office/powerpoint/2010/main" val="1022932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Fout: De zuster </a:t>
            </a:r>
            <a:r>
              <a:rPr lang="nl-NL" dirty="0" err="1"/>
              <a:t>chromatiden</a:t>
            </a:r>
            <a:r>
              <a:rPr lang="nl-NL" dirty="0"/>
              <a:t> hebben verschillende genenbanden</a:t>
            </a:r>
          </a:p>
          <a:p>
            <a:endParaRPr lang="nl-NL" dirty="0"/>
          </a:p>
          <a:p>
            <a:r>
              <a:rPr lang="nl-NL" dirty="0"/>
              <a:t>Goed: zuster </a:t>
            </a:r>
            <a:r>
              <a:rPr lang="nl-NL" dirty="0" err="1"/>
              <a:t>chromatiden</a:t>
            </a:r>
            <a:r>
              <a:rPr lang="nl-NL" dirty="0"/>
              <a:t> zijn exacte duplicaten van elkaar (het is één chromosoom)</a:t>
            </a:r>
          </a:p>
          <a:p>
            <a:endParaRPr lang="nl-NL" dirty="0"/>
          </a:p>
          <a:p>
            <a:r>
              <a:rPr lang="nl-NL" dirty="0"/>
              <a:t>Bron: </a:t>
            </a:r>
            <a:r>
              <a:rPr lang="nl-NL" dirty="0" err="1"/>
              <a:t>Bricks</a:t>
            </a:r>
            <a:r>
              <a:rPr lang="nl-NL" dirty="0"/>
              <a:t> </a:t>
            </a:r>
            <a:r>
              <a:rPr lang="nl-NL" dirty="0" err="1"/>
              <a:t>biology</a:t>
            </a:r>
            <a:r>
              <a:rPr lang="nl-NL" dirty="0"/>
              <a:t> TTO </a:t>
            </a:r>
            <a:r>
              <a:rPr lang="nl-NL" dirty="0" err="1"/>
              <a:t>chapter</a:t>
            </a:r>
            <a:r>
              <a:rPr lang="nl-NL" dirty="0"/>
              <a:t>: It runs in </a:t>
            </a:r>
            <a:r>
              <a:rPr lang="nl-NL" dirty="0" err="1"/>
              <a:t>the</a:t>
            </a:r>
            <a:r>
              <a:rPr lang="nl-NL" dirty="0"/>
              <a:t> family</a:t>
            </a:r>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5</a:t>
            </a:fld>
            <a:endParaRPr lang="nl-NL"/>
          </a:p>
        </p:txBody>
      </p:sp>
    </p:spTree>
    <p:extLst>
      <p:ext uri="{BB962C8B-B14F-4D97-AF65-F5344CB8AC3E}">
        <p14:creationId xmlns:p14="http://schemas.microsoft.com/office/powerpoint/2010/main" val="1427179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Bestendig de juiste inzichten en controleer op misvattingen door leerlingen antwoorden te laten verwoorden bij deze vragen bij een correcte afbeelding van chromosomen.</a:t>
            </a:r>
          </a:p>
          <a:p>
            <a:endParaRPr lang="nl-NL" dirty="0"/>
          </a:p>
          <a:p>
            <a:pPr marL="228600" indent="-228600">
              <a:buAutoNum type="arabicPeriod"/>
            </a:pPr>
            <a:r>
              <a:rPr lang="nl-NL" dirty="0"/>
              <a:t>Chromosomen hebben deze X-vormige, dikke vorm alleen tijdens de </a:t>
            </a:r>
            <a:r>
              <a:rPr lang="nl-NL" b="1" dirty="0"/>
              <a:t>celdeling</a:t>
            </a:r>
            <a:r>
              <a:rPr lang="nl-NL" dirty="0"/>
              <a:t> (mitose of meiose). Normaal gesproken zijn chromosomen heel lang en dun uitgerekt in de celkern, als een kluwen spaghetti, en kun je ze niet zien. Maar vlak voordat een cel zich gaat delen, condenseren ze zich tot deze compacte vorm. Dat is handig, want dan kunnen ze makkelijker netjes verdeeld worden over de twee nieuwe cellen.</a:t>
            </a:r>
          </a:p>
          <a:p>
            <a:pPr marL="228600" indent="-228600">
              <a:buAutoNum type="arabicPeriod"/>
            </a:pPr>
            <a:r>
              <a:rPr lang="nl-NL" dirty="0"/>
              <a:t>Homologen paren bevatten dezelfde genen op dezelfde plaats (locus), een komt van de moeder en een van de vader. In de </a:t>
            </a:r>
            <a:r>
              <a:rPr lang="nl-NL" dirty="0" err="1"/>
              <a:t>karyogram</a:t>
            </a:r>
            <a:r>
              <a:rPr lang="nl-NL" dirty="0"/>
              <a:t> zijn de homologe paren genummerd.</a:t>
            </a:r>
          </a:p>
          <a:p>
            <a:pPr marL="228600" indent="-228600">
              <a:buAutoNum type="arabicPeriod"/>
            </a:pPr>
            <a:r>
              <a:rPr lang="nl-NL" dirty="0"/>
              <a:t>Een chromosoom verdubbelt zich in de </a:t>
            </a:r>
            <a:r>
              <a:rPr lang="nl-NL" b="0" dirty="0"/>
              <a:t>S-fase</a:t>
            </a:r>
            <a:r>
              <a:rPr lang="nl-NL" dirty="0"/>
              <a:t> (S staat voor synthese) van de celcyclus. Dit gebeurt </a:t>
            </a:r>
            <a:r>
              <a:rPr lang="nl-NL" i="1" dirty="0"/>
              <a:t>vóórdat</a:t>
            </a:r>
            <a:r>
              <a:rPr lang="nl-NL" dirty="0"/>
              <a:t> de celdeling begint. Daardoor bestaat elk chromosoom dat je op de foto ziet uit </a:t>
            </a:r>
            <a:r>
              <a:rPr lang="nl-NL" b="0" dirty="0"/>
              <a:t>twee identieke kopieën </a:t>
            </a:r>
            <a:r>
              <a:rPr lang="nl-NL" dirty="0"/>
              <a:t>(zuster </a:t>
            </a:r>
            <a:r>
              <a:rPr lang="nl-NL" dirty="0" err="1"/>
              <a:t>chromatiden</a:t>
            </a:r>
            <a:r>
              <a:rPr lang="nl-NL" dirty="0"/>
              <a:t>) die in het midden aan elkaar vastzitten met het centromeer. Tijdens de celdeling worden die twee kopieën uit elkaar getrokken, zodat elke dochtercel er een bevat. </a:t>
            </a:r>
          </a:p>
        </p:txBody>
      </p:sp>
      <p:sp>
        <p:nvSpPr>
          <p:cNvPr id="4" name="Tijdelijke aanduiding voor dianummer 3"/>
          <p:cNvSpPr>
            <a:spLocks noGrp="1"/>
          </p:cNvSpPr>
          <p:nvPr>
            <p:ph type="sldNum" sz="quarter" idx="5"/>
          </p:nvPr>
        </p:nvSpPr>
        <p:spPr/>
        <p:txBody>
          <a:bodyPr/>
          <a:lstStyle/>
          <a:p>
            <a:fld id="{C09C45C8-B6E9-44F3-A94D-BEF35222614A}" type="slidenum">
              <a:rPr lang="nl-NL" smtClean="0"/>
              <a:t>7</a:t>
            </a:fld>
            <a:endParaRPr lang="nl-NL"/>
          </a:p>
        </p:txBody>
      </p:sp>
    </p:spTree>
    <p:extLst>
      <p:ext uri="{BB962C8B-B14F-4D97-AF65-F5344CB8AC3E}">
        <p14:creationId xmlns:p14="http://schemas.microsoft.com/office/powerpoint/2010/main" val="1261580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914400" y="685800"/>
            <a:ext cx="10363200" cy="2127250"/>
          </a:xfrm>
        </p:spPr>
        <p:txBody>
          <a:bodyPr/>
          <a:lstStyle>
            <a:lvl1pPr algn="ctr">
              <a:defRPr sz="5800"/>
            </a:lvl1pPr>
          </a:lstStyle>
          <a:p>
            <a:pPr lvl="0"/>
            <a:r>
              <a:rPr lang="nl-NL" noProof="0"/>
              <a:t>Klik om de stijl te bewerken</a:t>
            </a:r>
          </a:p>
        </p:txBody>
      </p:sp>
      <p:sp>
        <p:nvSpPr>
          <p:cNvPr id="512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pPr lvl="0"/>
            <a:r>
              <a:rPr lang="nl-NL" noProof="0"/>
              <a:t>Klik om de ondertitelstijl van het model te bewerken</a:t>
            </a:r>
          </a:p>
        </p:txBody>
      </p:sp>
      <p:sp>
        <p:nvSpPr>
          <p:cNvPr id="5124" name="Rectangle 4"/>
          <p:cNvSpPr>
            <a:spLocks noGrp="1" noChangeArrowheads="1"/>
          </p:cNvSpPr>
          <p:nvPr>
            <p:ph type="dt" sz="half" idx="2"/>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5125" name="Rectangle 5"/>
          <p:cNvSpPr>
            <a:spLocks noGrp="1" noChangeArrowheads="1"/>
          </p:cNvSpPr>
          <p:nvPr>
            <p:ph type="ftr" sz="quarter" idx="3"/>
          </p:nvPr>
        </p:nvSpPr>
        <p:spPr/>
        <p:txBody>
          <a:bodyPr/>
          <a:lstStyle>
            <a:lvl1pPr>
              <a:defRPr/>
            </a:lvl1pPr>
          </a:lstStyle>
          <a:p>
            <a:endParaRPr lang="nl-NL">
              <a:solidFill>
                <a:srgbClr val="000000"/>
              </a:solidFill>
            </a:endParaRPr>
          </a:p>
        </p:txBody>
      </p:sp>
      <p:sp>
        <p:nvSpPr>
          <p:cNvPr id="5126" name="Rectangle 6"/>
          <p:cNvSpPr>
            <a:spLocks noGrp="1" noChangeArrowheads="1"/>
          </p:cNvSpPr>
          <p:nvPr>
            <p:ph type="sldNum" sz="quarter" idx="4"/>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grpSp>
        <p:nvGrpSpPr>
          <p:cNvPr id="5127" name="Group 7"/>
          <p:cNvGrpSpPr>
            <a:grpSpLocks/>
          </p:cNvGrpSpPr>
          <p:nvPr/>
        </p:nvGrpSpPr>
        <p:grpSpPr bwMode="auto">
          <a:xfrm>
            <a:off x="304800" y="2889251"/>
            <a:ext cx="11480800" cy="201613"/>
            <a:chOff x="144" y="1680"/>
            <a:chExt cx="5424" cy="144"/>
          </a:xfrm>
        </p:grpSpPr>
        <p:sp>
          <p:nvSpPr>
            <p:cNvPr id="5128"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sz="1800">
                <a:solidFill>
                  <a:srgbClr val="000000"/>
                </a:solidFill>
              </a:endParaRPr>
            </a:p>
          </p:txBody>
        </p:sp>
        <p:sp>
          <p:nvSpPr>
            <p:cNvPr id="5129"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sz="1800">
                <a:solidFill>
                  <a:srgbClr val="000000"/>
                </a:solidFill>
              </a:endParaRPr>
            </a:p>
          </p:txBody>
        </p:sp>
        <p:sp>
          <p:nvSpPr>
            <p:cNvPr id="5130"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sz="1800">
                <a:solidFill>
                  <a:srgbClr val="000000"/>
                </a:solidFill>
              </a:endParaRPr>
            </a:p>
          </p:txBody>
        </p:sp>
      </p:grpSp>
    </p:spTree>
    <p:extLst>
      <p:ext uri="{BB962C8B-B14F-4D97-AF65-F5344CB8AC3E}">
        <p14:creationId xmlns:p14="http://schemas.microsoft.com/office/powerpoint/2010/main" val="175678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84810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839200" y="277813"/>
            <a:ext cx="2743200" cy="5853112"/>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609600" y="277813"/>
            <a:ext cx="8026400" cy="5853112"/>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598265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2784669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5" name="Tijdelijke aanduiding voor voettekst 4"/>
          <p:cNvSpPr>
            <a:spLocks noGrp="1"/>
          </p:cNvSpPr>
          <p:nvPr>
            <p:ph type="ftr" sz="quarter" idx="11"/>
          </p:nvPr>
        </p:nvSpPr>
        <p:spPr/>
        <p:txBody>
          <a:bodyPr/>
          <a:lstStyle>
            <a:lvl1pPr>
              <a:defRPr/>
            </a:lvl1pPr>
          </a:lstStyle>
          <a:p>
            <a:endParaRPr lang="nl-NL">
              <a:solidFill>
                <a:srgbClr val="000000"/>
              </a:solidFill>
            </a:endParaRPr>
          </a:p>
        </p:txBody>
      </p:sp>
      <p:sp>
        <p:nvSpPr>
          <p:cNvPr id="6" name="Tijdelijke aanduiding voor dianummer 5"/>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3229007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2024077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8" name="Tijdelijke aanduiding voor voettekst 7"/>
          <p:cNvSpPr>
            <a:spLocks noGrp="1"/>
          </p:cNvSpPr>
          <p:nvPr>
            <p:ph type="ftr" sz="quarter" idx="11"/>
          </p:nvPr>
        </p:nvSpPr>
        <p:spPr/>
        <p:txBody>
          <a:bodyPr/>
          <a:lstStyle>
            <a:lvl1pPr>
              <a:defRPr/>
            </a:lvl1pPr>
          </a:lstStyle>
          <a:p>
            <a:endParaRPr lang="nl-NL">
              <a:solidFill>
                <a:srgbClr val="000000"/>
              </a:solidFill>
            </a:endParaRPr>
          </a:p>
        </p:txBody>
      </p:sp>
      <p:sp>
        <p:nvSpPr>
          <p:cNvPr id="9" name="Tijdelijke aanduiding voor dianummer 8"/>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1135495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4" name="Tijdelijke aanduiding voor voettekst 3"/>
          <p:cNvSpPr>
            <a:spLocks noGrp="1"/>
          </p:cNvSpPr>
          <p:nvPr>
            <p:ph type="ftr" sz="quarter" idx="11"/>
          </p:nvPr>
        </p:nvSpPr>
        <p:spPr/>
        <p:txBody>
          <a:bodyPr/>
          <a:lstStyle>
            <a:lvl1pPr>
              <a:defRPr/>
            </a:lvl1pPr>
          </a:lstStyle>
          <a:p>
            <a:endParaRPr lang="nl-NL">
              <a:solidFill>
                <a:srgbClr val="000000"/>
              </a:solidFill>
            </a:endParaRPr>
          </a:p>
        </p:txBody>
      </p:sp>
      <p:sp>
        <p:nvSpPr>
          <p:cNvPr id="5" name="Tijdelijke aanduiding voor dianummer 4"/>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231637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3" name="Tijdelijke aanduiding voor voettekst 2"/>
          <p:cNvSpPr>
            <a:spLocks noGrp="1"/>
          </p:cNvSpPr>
          <p:nvPr>
            <p:ph type="ftr" sz="quarter" idx="11"/>
          </p:nvPr>
        </p:nvSpPr>
        <p:spPr/>
        <p:txBody>
          <a:bodyPr/>
          <a:lstStyle>
            <a:lvl1pPr>
              <a:defRPr/>
            </a:lvl1pPr>
          </a:lstStyle>
          <a:p>
            <a:endParaRPr lang="nl-NL">
              <a:solidFill>
                <a:srgbClr val="000000"/>
              </a:solidFill>
            </a:endParaRPr>
          </a:p>
        </p:txBody>
      </p:sp>
      <p:sp>
        <p:nvSpPr>
          <p:cNvPr id="4" name="Tijdelijke aanduiding voor dianummer 3"/>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370817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lstStyle>
            <a:lvl1pPr algn="l">
              <a:defRPr sz="2000" b="1"/>
            </a:lvl1pPr>
          </a:lstStyle>
          <a:p>
            <a:r>
              <a:rPr lang="nl-NL"/>
              <a:t>Klik om de stijl te bewerken</a:t>
            </a:r>
          </a:p>
        </p:txBody>
      </p:sp>
      <p:sp>
        <p:nvSpPr>
          <p:cNvPr id="3" name="Tijdelijke aanduiding voor inhou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189180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lvl1pPr>
              <a:defRPr/>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6" name="Tijdelijke aanduiding voor voettekst 5"/>
          <p:cNvSpPr>
            <a:spLocks noGrp="1"/>
          </p:cNvSpPr>
          <p:nvPr>
            <p:ph type="ftr" sz="quarter" idx="11"/>
          </p:nvPr>
        </p:nvSpPr>
        <p:spPr/>
        <p:txBody>
          <a:bodyPr/>
          <a:lstStyle>
            <a:lvl1pPr>
              <a:defRPr/>
            </a:lvl1pPr>
          </a:lstStyle>
          <a:p>
            <a:endParaRPr lang="nl-NL">
              <a:solidFill>
                <a:srgbClr val="000000"/>
              </a:solidFill>
            </a:endParaRPr>
          </a:p>
        </p:txBody>
      </p:sp>
      <p:sp>
        <p:nvSpPr>
          <p:cNvPr id="7" name="Tijdelijke aanduiding voor dianummer 6"/>
          <p:cNvSpPr>
            <a:spLocks noGrp="1"/>
          </p:cNvSpPr>
          <p:nvPr>
            <p:ph type="sldNum" sz="quarter" idx="12"/>
          </p:nvPr>
        </p:nvSpPr>
        <p:spPr/>
        <p:txBody>
          <a:bodyPr/>
          <a:lstStyle>
            <a:lvl1pPr>
              <a:defRPr/>
            </a:lvl1pPr>
          </a:lstStyle>
          <a:p>
            <a:fld id="{A645FEA9-E2C6-42D4-8C46-8899C79E4BDC}" type="slidenum">
              <a:rPr lang="nl-NL" smtClean="0">
                <a:solidFill>
                  <a:srgbClr val="000000"/>
                </a:solidFill>
              </a:rPr>
              <a:pPr/>
              <a:t>‹nr.›</a:t>
            </a:fld>
            <a:endParaRPr lang="nl-NL">
              <a:solidFill>
                <a:srgbClr val="000000"/>
              </a:solidFill>
            </a:endParaRPr>
          </a:p>
        </p:txBody>
      </p:sp>
    </p:spTree>
    <p:extLst>
      <p:ext uri="{BB962C8B-B14F-4D97-AF65-F5344CB8AC3E}">
        <p14:creationId xmlns:p14="http://schemas.microsoft.com/office/powerpoint/2010/main" val="1880443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nl-NL"/>
              <a:t>Klik om het opmaakprofiel te bewerken</a:t>
            </a:r>
          </a:p>
        </p:txBody>
      </p:sp>
      <p:sp>
        <p:nvSpPr>
          <p:cNvPr id="4099" name="Rectangle 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a:t>Klik om de opmaakprofielen van de modeltekst te bewerken</a:t>
            </a:r>
          </a:p>
          <a:p>
            <a:pPr lvl="1"/>
            <a:r>
              <a:rPr lang="nl-NL"/>
              <a:t>Tweede niveau</a:t>
            </a:r>
          </a:p>
          <a:p>
            <a:pPr lvl="2"/>
            <a:r>
              <a:rPr lang="nl-NL"/>
              <a:t>Derde niveau</a:t>
            </a:r>
          </a:p>
          <a:p>
            <a:pPr lvl="3"/>
            <a:r>
              <a:rPr lang="nl-NL"/>
              <a:t>Vierde niveau</a:t>
            </a:r>
          </a:p>
          <a:p>
            <a:pPr lvl="4"/>
            <a:r>
              <a:rPr lang="nl-NL"/>
              <a:t>Vijfde niveau</a:t>
            </a:r>
          </a:p>
        </p:txBody>
      </p:sp>
      <p:sp>
        <p:nvSpPr>
          <p:cNvPr id="4100" name="Rectangle 4"/>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fld id="{60DF5244-A58B-4072-AD34-5338C9B2148C}" type="datetimeFigureOut">
              <a:rPr lang="nl-NL" smtClean="0">
                <a:solidFill>
                  <a:srgbClr val="000000"/>
                </a:solidFill>
              </a:rPr>
              <a:pPr/>
              <a:t>12-1-2026</a:t>
            </a:fld>
            <a:endParaRPr lang="nl-NL">
              <a:solidFill>
                <a:srgbClr val="000000"/>
              </a:solidFill>
            </a:endParaRPr>
          </a:p>
        </p:txBody>
      </p:sp>
      <p:sp>
        <p:nvSpPr>
          <p:cNvPr id="4101"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nl-NL">
              <a:solidFill>
                <a:srgbClr val="000000"/>
              </a:solidFill>
            </a:endParaRPr>
          </a:p>
        </p:txBody>
      </p:sp>
      <p:sp>
        <p:nvSpPr>
          <p:cNvPr id="4102" name="Rectangle 6"/>
          <p:cNvSpPr>
            <a:spLocks noGrp="1" noChangeArrowheads="1"/>
          </p:cNvSpPr>
          <p:nvPr>
            <p:ph type="sldNum" sz="quarter" idx="4"/>
          </p:nvPr>
        </p:nvSpPr>
        <p:spPr bwMode="auto">
          <a:xfrm>
            <a:off x="8737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A645FEA9-E2C6-42D4-8C46-8899C79E4BDC}" type="slidenum">
              <a:rPr lang="nl-NL" smtClean="0">
                <a:solidFill>
                  <a:srgbClr val="000000"/>
                </a:solidFill>
              </a:rPr>
              <a:pPr/>
              <a:t>‹nr.›</a:t>
            </a:fld>
            <a:endParaRPr lang="nl-NL">
              <a:solidFill>
                <a:srgbClr val="000000"/>
              </a:solidFill>
            </a:endParaRPr>
          </a:p>
        </p:txBody>
      </p:sp>
      <p:sp>
        <p:nvSpPr>
          <p:cNvPr id="4103" name="Rectangle 7"/>
          <p:cNvSpPr>
            <a:spLocks noChangeArrowheads="1"/>
          </p:cNvSpPr>
          <p:nvPr/>
        </p:nvSpPr>
        <p:spPr bwMode="auto">
          <a:xfrm>
            <a:off x="0" y="0"/>
            <a:ext cx="3048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nl-NL" sz="2400">
              <a:solidFill>
                <a:srgbClr val="000000"/>
              </a:solidFill>
              <a:latin typeface="Times New Roman" pitchFamily="18" charset="0"/>
            </a:endParaRPr>
          </a:p>
        </p:txBody>
      </p:sp>
      <p:sp>
        <p:nvSpPr>
          <p:cNvPr id="4104" name="Line 8"/>
          <p:cNvSpPr>
            <a:spLocks noChangeShapeType="1"/>
          </p:cNvSpPr>
          <p:nvPr/>
        </p:nvSpPr>
        <p:spPr bwMode="auto">
          <a:xfrm>
            <a:off x="609600" y="1447800"/>
            <a:ext cx="107696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sz="1800">
              <a:solidFill>
                <a:srgbClr val="000000"/>
              </a:solidFill>
            </a:endParaRPr>
          </a:p>
        </p:txBody>
      </p:sp>
      <p:sp>
        <p:nvSpPr>
          <p:cNvPr id="4105" name="Rectangle 9"/>
          <p:cNvSpPr>
            <a:spLocks noChangeArrowheads="1"/>
          </p:cNvSpPr>
          <p:nvPr/>
        </p:nvSpPr>
        <p:spPr bwMode="auto">
          <a:xfrm>
            <a:off x="0" y="2286000"/>
            <a:ext cx="3048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nl-NL" sz="2400">
              <a:solidFill>
                <a:srgbClr val="000000"/>
              </a:solidFill>
              <a:latin typeface="Times New Roman" pitchFamily="18" charset="0"/>
            </a:endParaRPr>
          </a:p>
        </p:txBody>
      </p:sp>
      <p:sp>
        <p:nvSpPr>
          <p:cNvPr id="4106" name="Rectangle 10"/>
          <p:cNvSpPr>
            <a:spLocks noChangeArrowheads="1"/>
          </p:cNvSpPr>
          <p:nvPr/>
        </p:nvSpPr>
        <p:spPr bwMode="auto">
          <a:xfrm>
            <a:off x="0" y="4572000"/>
            <a:ext cx="3048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nl-NL" sz="2400">
              <a:solidFill>
                <a:srgbClr val="000000"/>
              </a:solidFill>
              <a:latin typeface="Times New Roman" pitchFamily="18" charset="0"/>
            </a:endParaRPr>
          </a:p>
        </p:txBody>
      </p:sp>
    </p:spTree>
    <p:extLst>
      <p:ext uri="{BB962C8B-B14F-4D97-AF65-F5344CB8AC3E}">
        <p14:creationId xmlns:p14="http://schemas.microsoft.com/office/powerpoint/2010/main" val="3039447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3805A5-B323-112A-BD35-277DC94D6B05}"/>
              </a:ext>
            </a:extLst>
          </p:cNvPr>
          <p:cNvSpPr>
            <a:spLocks noGrp="1"/>
          </p:cNvSpPr>
          <p:nvPr>
            <p:ph type="title"/>
          </p:nvPr>
        </p:nvSpPr>
        <p:spPr/>
        <p:txBody>
          <a:bodyPr/>
          <a:lstStyle/>
          <a:p>
            <a:r>
              <a:rPr lang="nl-NL" dirty="0"/>
              <a:t>Docenten handleiding</a:t>
            </a:r>
          </a:p>
        </p:txBody>
      </p:sp>
      <p:sp>
        <p:nvSpPr>
          <p:cNvPr id="3" name="Tijdelijke aanduiding voor inhoud 2">
            <a:extLst>
              <a:ext uri="{FF2B5EF4-FFF2-40B4-BE49-F238E27FC236}">
                <a16:creationId xmlns:a16="http://schemas.microsoft.com/office/drawing/2014/main" id="{0E2534CE-D409-8160-E56D-7BD65F2DBF66}"/>
              </a:ext>
            </a:extLst>
          </p:cNvPr>
          <p:cNvSpPr>
            <a:spLocks noGrp="1"/>
          </p:cNvSpPr>
          <p:nvPr>
            <p:ph idx="1"/>
          </p:nvPr>
        </p:nvSpPr>
        <p:spPr/>
        <p:txBody>
          <a:bodyPr/>
          <a:lstStyle/>
          <a:p>
            <a:r>
              <a:rPr lang="nl-NL" dirty="0"/>
              <a:t>Let op: deze oefening wil je niet te vroeg inzetten omdat het verwarring en misconcepten kan veroorzaken.</a:t>
            </a:r>
          </a:p>
          <a:p>
            <a:r>
              <a:rPr lang="nl-NL" dirty="0"/>
              <a:t>Aan de andere kant wil je ook dat je leerlingen dit soort foute afbeeldingen (die overal op internet en zelfs in boeken voorkomen) kunnen herkennen</a:t>
            </a:r>
          </a:p>
          <a:p>
            <a:r>
              <a:rPr lang="nl-NL" dirty="0"/>
              <a:t>Deze misvattingen komen veel voor bij leerlingen en met deze werkvorm kun je dat goed aan het licht krijgen.</a:t>
            </a:r>
          </a:p>
          <a:p>
            <a:r>
              <a:rPr lang="nl-NL" dirty="0"/>
              <a:t>Zorg dat aan het einde altijd expliciet wordt benoemd, + laat zien wat het goede antwoord is.</a:t>
            </a:r>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329244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F548BC-F5EC-9535-4F97-C6C684875919}"/>
              </a:ext>
            </a:extLst>
          </p:cNvPr>
          <p:cNvSpPr>
            <a:spLocks noGrp="1"/>
          </p:cNvSpPr>
          <p:nvPr>
            <p:ph type="title"/>
          </p:nvPr>
        </p:nvSpPr>
        <p:spPr/>
        <p:txBody>
          <a:bodyPr/>
          <a:lstStyle/>
          <a:p>
            <a:r>
              <a:rPr lang="nl-NL" dirty="0"/>
              <a:t>Wat is er fout in deze afbeelding?</a:t>
            </a:r>
          </a:p>
        </p:txBody>
      </p:sp>
      <p:sp>
        <p:nvSpPr>
          <p:cNvPr id="3" name="Tijdelijke aanduiding voor inhoud 2">
            <a:extLst>
              <a:ext uri="{FF2B5EF4-FFF2-40B4-BE49-F238E27FC236}">
                <a16:creationId xmlns:a16="http://schemas.microsoft.com/office/drawing/2014/main" id="{8EBCC5B2-3A3F-E030-0998-35A492394EDC}"/>
              </a:ext>
            </a:extLst>
          </p:cNvPr>
          <p:cNvSpPr>
            <a:spLocks noGrp="1"/>
          </p:cNvSpPr>
          <p:nvPr>
            <p:ph idx="1"/>
          </p:nvPr>
        </p:nvSpPr>
        <p:spPr/>
        <p:txBody>
          <a:bodyPr/>
          <a:lstStyle/>
          <a:p>
            <a:endParaRPr lang="nl-NL" dirty="0"/>
          </a:p>
        </p:txBody>
      </p:sp>
      <p:pic>
        <p:nvPicPr>
          <p:cNvPr id="1026" name="Picture 2" descr="Homozygote En Heterozygote Chromosomen Vector Illustratie - Illustration of  allel, afdeling: 207851568">
            <a:extLst>
              <a:ext uri="{FF2B5EF4-FFF2-40B4-BE49-F238E27FC236}">
                <a16:creationId xmlns:a16="http://schemas.microsoft.com/office/drawing/2014/main" id="{3C174446-A0AC-7254-76B1-09DFFF90C8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0667"/>
          <a:stretch>
            <a:fillRect/>
          </a:stretch>
        </p:blipFill>
        <p:spPr bwMode="auto">
          <a:xfrm>
            <a:off x="609600" y="1626133"/>
            <a:ext cx="7620000" cy="4284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608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D83069-A584-23B5-1091-878FF9FF887A}"/>
              </a:ext>
            </a:extLst>
          </p:cNvPr>
          <p:cNvSpPr>
            <a:spLocks noGrp="1"/>
          </p:cNvSpPr>
          <p:nvPr>
            <p:ph type="title"/>
          </p:nvPr>
        </p:nvSpPr>
        <p:spPr/>
        <p:txBody>
          <a:bodyPr/>
          <a:lstStyle/>
          <a:p>
            <a:r>
              <a:rPr lang="nl-NL" dirty="0"/>
              <a:t>Wat is er fout in deze afbeelding?</a:t>
            </a:r>
          </a:p>
        </p:txBody>
      </p:sp>
      <p:sp>
        <p:nvSpPr>
          <p:cNvPr id="3" name="Tijdelijke aanduiding voor inhoud 2">
            <a:extLst>
              <a:ext uri="{FF2B5EF4-FFF2-40B4-BE49-F238E27FC236}">
                <a16:creationId xmlns:a16="http://schemas.microsoft.com/office/drawing/2014/main" id="{8BBF3146-EB12-2877-14EB-AC8047F0B82D}"/>
              </a:ext>
            </a:extLst>
          </p:cNvPr>
          <p:cNvSpPr>
            <a:spLocks noGrp="1"/>
          </p:cNvSpPr>
          <p:nvPr>
            <p:ph idx="1"/>
          </p:nvPr>
        </p:nvSpPr>
        <p:spPr/>
        <p:txBody>
          <a:bodyPr/>
          <a:lstStyle/>
          <a:p>
            <a:endParaRPr lang="nl-NL"/>
          </a:p>
        </p:txBody>
      </p:sp>
      <p:pic>
        <p:nvPicPr>
          <p:cNvPr id="5" name="Afbeelding 4">
            <a:extLst>
              <a:ext uri="{FF2B5EF4-FFF2-40B4-BE49-F238E27FC236}">
                <a16:creationId xmlns:a16="http://schemas.microsoft.com/office/drawing/2014/main" id="{671ED61B-317E-2A20-5735-65A3D7CA4C81}"/>
              </a:ext>
            </a:extLst>
          </p:cNvPr>
          <p:cNvPicPr>
            <a:picLocks noChangeAspect="1"/>
          </p:cNvPicPr>
          <p:nvPr/>
        </p:nvPicPr>
        <p:blipFill>
          <a:blip r:embed="rId3"/>
          <a:stretch>
            <a:fillRect/>
          </a:stretch>
        </p:blipFill>
        <p:spPr>
          <a:xfrm>
            <a:off x="3195232" y="1680918"/>
            <a:ext cx="5801535" cy="3496163"/>
          </a:xfrm>
          <a:prstGeom prst="rect">
            <a:avLst/>
          </a:prstGeom>
        </p:spPr>
      </p:pic>
    </p:spTree>
    <p:extLst>
      <p:ext uri="{BB962C8B-B14F-4D97-AF65-F5344CB8AC3E}">
        <p14:creationId xmlns:p14="http://schemas.microsoft.com/office/powerpoint/2010/main" val="935874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F9825D-4AE4-E9FE-C47A-113228B5F227}"/>
              </a:ext>
            </a:extLst>
          </p:cNvPr>
          <p:cNvSpPr>
            <a:spLocks noGrp="1"/>
          </p:cNvSpPr>
          <p:nvPr>
            <p:ph type="title"/>
          </p:nvPr>
        </p:nvSpPr>
        <p:spPr/>
        <p:txBody>
          <a:bodyPr/>
          <a:lstStyle/>
          <a:p>
            <a:r>
              <a:rPr lang="nl-NL" dirty="0"/>
              <a:t>Wat is er fout in deze afbeelding?</a:t>
            </a:r>
          </a:p>
        </p:txBody>
      </p:sp>
      <p:sp>
        <p:nvSpPr>
          <p:cNvPr id="3" name="Tijdelijke aanduiding voor inhoud 2">
            <a:extLst>
              <a:ext uri="{FF2B5EF4-FFF2-40B4-BE49-F238E27FC236}">
                <a16:creationId xmlns:a16="http://schemas.microsoft.com/office/drawing/2014/main" id="{22F6D589-9B63-E09A-0F9D-7570658DD04A}"/>
              </a:ext>
            </a:extLst>
          </p:cNvPr>
          <p:cNvSpPr>
            <a:spLocks noGrp="1"/>
          </p:cNvSpPr>
          <p:nvPr>
            <p:ph idx="1"/>
          </p:nvPr>
        </p:nvSpPr>
        <p:spPr/>
        <p:txBody>
          <a:bodyPr/>
          <a:lstStyle/>
          <a:p>
            <a:endParaRPr lang="nl-NL"/>
          </a:p>
        </p:txBody>
      </p:sp>
      <p:pic>
        <p:nvPicPr>
          <p:cNvPr id="1026" name="Picture 2">
            <a:extLst>
              <a:ext uri="{FF2B5EF4-FFF2-40B4-BE49-F238E27FC236}">
                <a16:creationId xmlns:a16="http://schemas.microsoft.com/office/drawing/2014/main" id="{5D9CD616-99D0-CBB9-459B-C3386A164B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7457" y="2086783"/>
            <a:ext cx="6957085" cy="4214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543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58330E-EA8D-4A72-6F8B-163047416967}"/>
              </a:ext>
            </a:extLst>
          </p:cNvPr>
          <p:cNvSpPr>
            <a:spLocks noGrp="1"/>
          </p:cNvSpPr>
          <p:nvPr>
            <p:ph type="title"/>
          </p:nvPr>
        </p:nvSpPr>
        <p:spPr/>
        <p:txBody>
          <a:bodyPr/>
          <a:lstStyle/>
          <a:p>
            <a:r>
              <a:rPr lang="nl-NL" dirty="0"/>
              <a:t>Wat is er fout in deze afbeelding?</a:t>
            </a:r>
          </a:p>
        </p:txBody>
      </p:sp>
      <p:sp>
        <p:nvSpPr>
          <p:cNvPr id="3" name="Tijdelijke aanduiding voor inhoud 2">
            <a:extLst>
              <a:ext uri="{FF2B5EF4-FFF2-40B4-BE49-F238E27FC236}">
                <a16:creationId xmlns:a16="http://schemas.microsoft.com/office/drawing/2014/main" id="{0D7E91AD-1B22-EA81-2356-F61308430421}"/>
              </a:ext>
            </a:extLst>
          </p:cNvPr>
          <p:cNvSpPr>
            <a:spLocks noGrp="1"/>
          </p:cNvSpPr>
          <p:nvPr>
            <p:ph idx="1"/>
          </p:nvPr>
        </p:nvSpPr>
        <p:spPr/>
        <p:txBody>
          <a:bodyPr/>
          <a:lstStyle/>
          <a:p>
            <a:endParaRPr lang="nl-NL" dirty="0"/>
          </a:p>
        </p:txBody>
      </p:sp>
      <p:pic>
        <p:nvPicPr>
          <p:cNvPr id="2050" name="Picture 2">
            <a:extLst>
              <a:ext uri="{FF2B5EF4-FFF2-40B4-BE49-F238E27FC236}">
                <a16:creationId xmlns:a16="http://schemas.microsoft.com/office/drawing/2014/main" id="{F436432F-78DA-0D5E-2B33-E2BA7C64C1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2001" t="25850" r="12201" b="27950"/>
          <a:stretch>
            <a:fillRect/>
          </a:stretch>
        </p:blipFill>
        <p:spPr bwMode="auto">
          <a:xfrm>
            <a:off x="3359696" y="1844824"/>
            <a:ext cx="4578336" cy="4286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3991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14C534-8478-BB58-34C9-9E3F4615041A}"/>
              </a:ext>
            </a:extLst>
          </p:cNvPr>
          <p:cNvSpPr>
            <a:spLocks noGrp="1"/>
          </p:cNvSpPr>
          <p:nvPr>
            <p:ph type="title"/>
          </p:nvPr>
        </p:nvSpPr>
        <p:spPr/>
        <p:txBody>
          <a:bodyPr/>
          <a:lstStyle/>
          <a:p>
            <a:endParaRPr lang="nl-NL" dirty="0"/>
          </a:p>
        </p:txBody>
      </p:sp>
      <p:sp>
        <p:nvSpPr>
          <p:cNvPr id="3" name="Tijdelijke aanduiding voor inhoud 2">
            <a:extLst>
              <a:ext uri="{FF2B5EF4-FFF2-40B4-BE49-F238E27FC236}">
                <a16:creationId xmlns:a16="http://schemas.microsoft.com/office/drawing/2014/main" id="{9E4E18AF-FF25-051F-2438-6195F21BB3B2}"/>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312283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67ECBE-83F2-EB17-9079-A97141330038}"/>
              </a:ext>
            </a:extLst>
          </p:cNvPr>
          <p:cNvSpPr>
            <a:spLocks noGrp="1"/>
          </p:cNvSpPr>
          <p:nvPr>
            <p:ph type="title"/>
          </p:nvPr>
        </p:nvSpPr>
        <p:spPr/>
        <p:txBody>
          <a:bodyPr/>
          <a:lstStyle/>
          <a:p>
            <a:r>
              <a:rPr lang="nl-NL" dirty="0"/>
              <a:t>Foto chromosomen en </a:t>
            </a:r>
            <a:r>
              <a:rPr lang="nl-NL" dirty="0" err="1"/>
              <a:t>karyogram</a:t>
            </a:r>
            <a:r>
              <a:rPr lang="nl-NL" dirty="0"/>
              <a:t> van een man</a:t>
            </a:r>
          </a:p>
        </p:txBody>
      </p:sp>
      <p:sp>
        <p:nvSpPr>
          <p:cNvPr id="3" name="Tijdelijke aanduiding voor inhoud 2">
            <a:extLst>
              <a:ext uri="{FF2B5EF4-FFF2-40B4-BE49-F238E27FC236}">
                <a16:creationId xmlns:a16="http://schemas.microsoft.com/office/drawing/2014/main" id="{9A898019-AD38-E400-FED4-BC0EB8F9455E}"/>
              </a:ext>
            </a:extLst>
          </p:cNvPr>
          <p:cNvSpPr>
            <a:spLocks noGrp="1"/>
          </p:cNvSpPr>
          <p:nvPr>
            <p:ph idx="1"/>
          </p:nvPr>
        </p:nvSpPr>
        <p:spPr>
          <a:xfrm>
            <a:off x="609600" y="1600201"/>
            <a:ext cx="4910336" cy="4530725"/>
          </a:xfrm>
        </p:spPr>
        <p:txBody>
          <a:bodyPr/>
          <a:lstStyle/>
          <a:p>
            <a:pPr marL="0" indent="0">
              <a:buNone/>
            </a:pPr>
            <a:r>
              <a:rPr lang="nl-NL" sz="2400" dirty="0"/>
              <a:t>Leg uit…</a:t>
            </a:r>
          </a:p>
          <a:p>
            <a:pPr marL="0" indent="0">
              <a:buNone/>
            </a:pPr>
            <a:endParaRPr lang="nl-NL" dirty="0"/>
          </a:p>
          <a:p>
            <a:pPr marL="514350" indent="-514350">
              <a:buFont typeface="+mj-lt"/>
              <a:buAutoNum type="arabicPeriod"/>
            </a:pPr>
            <a:r>
              <a:rPr lang="nl-NL" sz="2400" dirty="0"/>
              <a:t>Wanneer hebben chromosomen deze zichtbare vorm?</a:t>
            </a:r>
          </a:p>
          <a:p>
            <a:pPr marL="514350" indent="-514350">
              <a:buFont typeface="+mj-lt"/>
              <a:buAutoNum type="arabicPeriod"/>
            </a:pPr>
            <a:endParaRPr lang="nl-NL" sz="2400" dirty="0"/>
          </a:p>
          <a:p>
            <a:pPr marL="514350" indent="-514350">
              <a:buFont typeface="+mj-lt"/>
              <a:buAutoNum type="arabicPeriod"/>
            </a:pPr>
            <a:r>
              <a:rPr lang="nl-NL" sz="2400" dirty="0"/>
              <a:t>Wat zijn homologe chromosomen paren?</a:t>
            </a:r>
          </a:p>
          <a:p>
            <a:pPr marL="514350" indent="-514350">
              <a:buFont typeface="+mj-lt"/>
              <a:buAutoNum type="arabicPeriod"/>
            </a:pPr>
            <a:endParaRPr lang="nl-NL" sz="2400" dirty="0"/>
          </a:p>
          <a:p>
            <a:pPr marL="514350" indent="-514350">
              <a:buFont typeface="+mj-lt"/>
              <a:buAutoNum type="arabicPeriod"/>
            </a:pPr>
            <a:r>
              <a:rPr lang="nl-NL" sz="2400" dirty="0"/>
              <a:t>Wanneer verdubbelt een chromosoom zich?</a:t>
            </a:r>
          </a:p>
          <a:p>
            <a:pPr marL="0" indent="0">
              <a:buNone/>
            </a:pPr>
            <a:endParaRPr lang="nl-NL" dirty="0"/>
          </a:p>
          <a:p>
            <a:pPr marL="0" indent="0">
              <a:buNone/>
            </a:pPr>
            <a:endParaRPr lang="nl-NL" dirty="0"/>
          </a:p>
        </p:txBody>
      </p:sp>
      <p:pic>
        <p:nvPicPr>
          <p:cNvPr id="1026" name="Picture 2" descr="An example of a microscope image (left) and corresponding karyogram (right) of a G-stained metaphase cell.">
            <a:extLst>
              <a:ext uri="{FF2B5EF4-FFF2-40B4-BE49-F238E27FC236}">
                <a16:creationId xmlns:a16="http://schemas.microsoft.com/office/drawing/2014/main" id="{4038106E-3891-EB3F-672E-A29AA47B02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3150" y="2420888"/>
            <a:ext cx="6324600" cy="2657475"/>
          </a:xfrm>
          <a:prstGeom prst="rect">
            <a:avLst/>
          </a:prstGeom>
          <a:noFill/>
          <a:extLst>
            <a:ext uri="{909E8E84-426E-40DD-AFC4-6F175D3DCCD1}">
              <a14:hiddenFill xmlns:a14="http://schemas.microsoft.com/office/drawing/2010/main">
                <a:solidFill>
                  <a:srgbClr val="FFFFFF"/>
                </a:solidFill>
              </a14:hiddenFill>
            </a:ext>
          </a:extLst>
        </p:spPr>
      </p:pic>
      <p:sp>
        <p:nvSpPr>
          <p:cNvPr id="4" name="Tekstvak 3">
            <a:extLst>
              <a:ext uri="{FF2B5EF4-FFF2-40B4-BE49-F238E27FC236}">
                <a16:creationId xmlns:a16="http://schemas.microsoft.com/office/drawing/2014/main" id="{89A00127-BC46-F761-EC41-24E8B72C8E63}"/>
              </a:ext>
            </a:extLst>
          </p:cNvPr>
          <p:cNvSpPr txBox="1"/>
          <p:nvPr/>
        </p:nvSpPr>
        <p:spPr>
          <a:xfrm>
            <a:off x="5375920" y="1772816"/>
            <a:ext cx="3024336" cy="338554"/>
          </a:xfrm>
          <a:prstGeom prst="rect">
            <a:avLst/>
          </a:prstGeom>
          <a:noFill/>
        </p:spPr>
        <p:txBody>
          <a:bodyPr wrap="square" rtlCol="0">
            <a:spAutoFit/>
          </a:bodyPr>
          <a:lstStyle/>
          <a:p>
            <a:r>
              <a:rPr lang="nl-NL" sz="1600" b="1" dirty="0"/>
              <a:t>Foto van chromosomen</a:t>
            </a:r>
          </a:p>
        </p:txBody>
      </p:sp>
      <p:sp>
        <p:nvSpPr>
          <p:cNvPr id="6" name="Tekstvak 5">
            <a:extLst>
              <a:ext uri="{FF2B5EF4-FFF2-40B4-BE49-F238E27FC236}">
                <a16:creationId xmlns:a16="http://schemas.microsoft.com/office/drawing/2014/main" id="{56D0477D-7868-78F1-2162-4CC1E7EFB71B}"/>
              </a:ext>
            </a:extLst>
          </p:cNvPr>
          <p:cNvSpPr txBox="1"/>
          <p:nvPr/>
        </p:nvSpPr>
        <p:spPr>
          <a:xfrm>
            <a:off x="8884730" y="1801585"/>
            <a:ext cx="3403957" cy="307777"/>
          </a:xfrm>
          <a:prstGeom prst="rect">
            <a:avLst/>
          </a:prstGeom>
          <a:noFill/>
        </p:spPr>
        <p:txBody>
          <a:bodyPr wrap="square" rtlCol="0">
            <a:spAutoFit/>
          </a:bodyPr>
          <a:lstStyle/>
          <a:p>
            <a:r>
              <a:rPr lang="nl-NL" sz="1400" b="1" dirty="0"/>
              <a:t>Gesorteerd in een </a:t>
            </a:r>
            <a:r>
              <a:rPr lang="nl-NL" sz="1400" b="1" dirty="0" err="1"/>
              <a:t>karyogram</a:t>
            </a:r>
            <a:endParaRPr lang="nl-NL" sz="1400" b="1" dirty="0"/>
          </a:p>
        </p:txBody>
      </p:sp>
    </p:spTree>
    <p:extLst>
      <p:ext uri="{BB962C8B-B14F-4D97-AF65-F5344CB8AC3E}">
        <p14:creationId xmlns:p14="http://schemas.microsoft.com/office/powerpoint/2010/main" val="3577595066"/>
      </p:ext>
    </p:extLst>
  </p:cSld>
  <p:clrMapOvr>
    <a:masterClrMapping/>
  </p:clrMapOvr>
</p:sld>
</file>

<file path=ppt/theme/theme1.xml><?xml version="1.0" encoding="utf-8"?>
<a:theme xmlns:a="http://schemas.openxmlformats.org/drawingml/2006/main" name="Thema1">
  <a:themeElements>
    <a:clrScheme name="Niveau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Niveau">
      <a:majorFont>
        <a:latin typeface="Garamond"/>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iveau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Niveau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Niveau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Niveau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Niveau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Niveau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Niveau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Niveau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Owner xmlns="d43c25b4-f9cb-4440-b4b3-9a18005170c4">
      <UserInfo>
        <DisplayName/>
        <AccountId xsi:nil="true"/>
        <AccountType/>
      </UserInfo>
    </Owner>
    <Distribution_Groups xmlns="d43c25b4-f9cb-4440-b4b3-9a18005170c4" xsi:nil="true"/>
    <Math_Settings xmlns="d43c25b4-f9cb-4440-b4b3-9a18005170c4" xsi:nil="true"/>
    <FolderType xmlns="d43c25b4-f9cb-4440-b4b3-9a18005170c4" xsi:nil="true"/>
    <Student_Groups xmlns="d43c25b4-f9cb-4440-b4b3-9a18005170c4">
      <UserInfo>
        <DisplayName/>
        <AccountId xsi:nil="true"/>
        <AccountType/>
      </UserInfo>
    </Student_Groups>
    <Templates xmlns="d43c25b4-f9cb-4440-b4b3-9a18005170c4" xsi:nil="true"/>
    <LMS_Mappings xmlns="d43c25b4-f9cb-4440-b4b3-9a18005170c4" xsi:nil="true"/>
    <Invited_Teachers xmlns="d43c25b4-f9cb-4440-b4b3-9a18005170c4" xsi:nil="true"/>
    <Invited_Students xmlns="d43c25b4-f9cb-4440-b4b3-9a18005170c4" xsi:nil="true"/>
    <Students xmlns="d43c25b4-f9cb-4440-b4b3-9a18005170c4">
      <UserInfo>
        <DisplayName/>
        <AccountId xsi:nil="true"/>
        <AccountType/>
      </UserInfo>
    </Students>
    <DefaultSectionNames xmlns="d43c25b4-f9cb-4440-b4b3-9a18005170c4" xsi:nil="true"/>
    <_activity xmlns="d43c25b4-f9cb-4440-b4b3-9a18005170c4" xsi:nil="true"/>
    <CultureName xmlns="d43c25b4-f9cb-4440-b4b3-9a18005170c4" xsi:nil="true"/>
    <Self_Registration_Enabled xmlns="d43c25b4-f9cb-4440-b4b3-9a18005170c4" xsi:nil="true"/>
    <Has_Teacher_Only_SectionGroup xmlns="d43c25b4-f9cb-4440-b4b3-9a18005170c4" xsi:nil="true"/>
    <Is_Collaboration_Space_Locked xmlns="d43c25b4-f9cb-4440-b4b3-9a18005170c4" xsi:nil="true"/>
    <IsNotebookLocked xmlns="d43c25b4-f9cb-4440-b4b3-9a18005170c4" xsi:nil="true"/>
    <NotebookType xmlns="d43c25b4-f9cb-4440-b4b3-9a18005170c4" xsi:nil="true"/>
    <Teachers xmlns="d43c25b4-f9cb-4440-b4b3-9a18005170c4">
      <UserInfo>
        <DisplayName/>
        <AccountId xsi:nil="true"/>
        <AccountType/>
      </UserInfo>
    </Teachers>
    <Teams_Channel_Section_Location xmlns="d43c25b4-f9cb-4440-b4b3-9a18005170c4" xsi:nil="true"/>
    <AppVersion xmlns="d43c25b4-f9cb-4440-b4b3-9a18005170c4" xsi:nil="true"/>
    <TeamsChannelId xmlns="d43c25b4-f9cb-4440-b4b3-9a18005170c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78DFA3C544AF3429179B7E9AA4F2739" ma:contentTypeVersion="35" ma:contentTypeDescription="Een nieuw document maken." ma:contentTypeScope="" ma:versionID="c89135477105d236bcfb40c4f63c8d6a">
  <xsd:schema xmlns:xsd="http://www.w3.org/2001/XMLSchema" xmlns:xs="http://www.w3.org/2001/XMLSchema" xmlns:p="http://schemas.microsoft.com/office/2006/metadata/properties" xmlns:ns3="9235e857-ae3b-4512-896b-eb3452cdb45b" xmlns:ns4="d43c25b4-f9cb-4440-b4b3-9a18005170c4" targetNamespace="http://schemas.microsoft.com/office/2006/metadata/properties" ma:root="true" ma:fieldsID="8027adb03d41cc574362fc0f50ca4cf8" ns3:_="" ns4:_="">
    <xsd:import namespace="9235e857-ae3b-4512-896b-eb3452cdb45b"/>
    <xsd:import namespace="d43c25b4-f9cb-4440-b4b3-9a18005170c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AutoKeyPoints" minOccurs="0"/>
                <xsd:element ref="ns4:MediaServiceKeyPoints" minOccurs="0"/>
                <xsd:element ref="ns4:NotebookType" minOccurs="0"/>
                <xsd:element ref="ns4:FolderType" minOccurs="0"/>
                <xsd:element ref="ns4:CultureName" minOccurs="0"/>
                <xsd:element ref="ns4:AppVersion" minOccurs="0"/>
                <xsd:element ref="ns4:TeamsChannelId" minOccurs="0"/>
                <xsd:element ref="ns4:Owner" minOccurs="0"/>
                <xsd:element ref="ns4:Math_Settings" minOccurs="0"/>
                <xsd:element ref="ns4:DefaultSectionNames" minOccurs="0"/>
                <xsd:element ref="ns4:Templates" minOccurs="0"/>
                <xsd:element ref="ns4:Teachers" minOccurs="0"/>
                <xsd:element ref="ns4:Students" minOccurs="0"/>
                <xsd:element ref="ns4:Student_Groups" minOccurs="0"/>
                <xsd:element ref="ns4:Distribution_Groups" minOccurs="0"/>
                <xsd:element ref="ns4:LMS_Mapping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IsNotebookLocked" minOccurs="0"/>
                <xsd:element ref="ns4:Teams_Channel_Section_Location" minOccurs="0"/>
                <xsd:element ref="ns4:_activity" minOccurs="0"/>
                <xsd:element ref="ns4:MediaServiceObjectDetectorVersion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35e857-ae3b-4512-896b-eb3452cdb45b"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SharingHintHash" ma:index="10" nillable="true" ma:displayName="Hint-hash dele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3c25b4-f9cb-4440-b4b3-9a18005170c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NotebookType" ma:index="19" nillable="true" ma:displayName="Notebook Type" ma:internalName="NotebookType">
      <xsd:simpleType>
        <xsd:restriction base="dms:Text"/>
      </xsd:simpleType>
    </xsd:element>
    <xsd:element name="FolderType" ma:index="20" nillable="true" ma:displayName="Folder Type" ma:internalName="FolderType">
      <xsd:simpleType>
        <xsd:restriction base="dms:Text"/>
      </xsd:simpleType>
    </xsd:element>
    <xsd:element name="CultureName" ma:index="21" nillable="true" ma:displayName="Culture Name" ma:internalName="CultureName">
      <xsd:simpleType>
        <xsd:restriction base="dms:Text"/>
      </xsd:simpleType>
    </xsd:element>
    <xsd:element name="AppVersion" ma:index="22" nillable="true" ma:displayName="App Version" ma:internalName="AppVersion">
      <xsd:simpleType>
        <xsd:restriction base="dms:Text"/>
      </xsd:simpleType>
    </xsd:element>
    <xsd:element name="TeamsChannelId" ma:index="23" nillable="true" ma:displayName="Teams Channel Id" ma:internalName="TeamsChannelId">
      <xsd:simpleType>
        <xsd:restriction base="dms:Text"/>
      </xsd:simpleType>
    </xsd:element>
    <xsd:element name="Owner" ma:index="24"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25" nillable="true" ma:displayName="Math Settings" ma:internalName="Math_Settings">
      <xsd:simpleType>
        <xsd:restriction base="dms:Text"/>
      </xsd:simpleType>
    </xsd:element>
    <xsd:element name="DefaultSectionNames" ma:index="26" nillable="true" ma:displayName="Default Section Names" ma:internalName="DefaultSectionNames">
      <xsd:simpleType>
        <xsd:restriction base="dms:Note">
          <xsd:maxLength value="255"/>
        </xsd:restriction>
      </xsd:simpleType>
    </xsd:element>
    <xsd:element name="Templates" ma:index="27" nillable="true" ma:displayName="Templates" ma:internalName="Templates">
      <xsd:simpleType>
        <xsd:restriction base="dms:Note">
          <xsd:maxLength value="255"/>
        </xsd:restriction>
      </xsd:simpleType>
    </xsd:element>
    <xsd:element name="Teachers" ma:index="28"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29"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30"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31" nillable="true" ma:displayName="Distribution Groups" ma:internalName="Distribution_Groups">
      <xsd:simpleType>
        <xsd:restriction base="dms:Note">
          <xsd:maxLength value="255"/>
        </xsd:restriction>
      </xsd:simpleType>
    </xsd:element>
    <xsd:element name="LMS_Mappings" ma:index="32" nillable="true" ma:displayName="LMS Mappings" ma:internalName="LMS_Mappings">
      <xsd:simpleType>
        <xsd:restriction base="dms:Note">
          <xsd:maxLength value="255"/>
        </xsd:restriction>
      </xsd:simpleType>
    </xsd:element>
    <xsd:element name="Invited_Teachers" ma:index="33" nillable="true" ma:displayName="Invited Teachers" ma:internalName="Invited_Teachers">
      <xsd:simpleType>
        <xsd:restriction base="dms:Note">
          <xsd:maxLength value="255"/>
        </xsd:restriction>
      </xsd:simpleType>
    </xsd:element>
    <xsd:element name="Invited_Students" ma:index="34" nillable="true" ma:displayName="Invited Students" ma:internalName="Invited_Students">
      <xsd:simpleType>
        <xsd:restriction base="dms:Note">
          <xsd:maxLength value="255"/>
        </xsd:restriction>
      </xsd:simpleType>
    </xsd:element>
    <xsd:element name="Self_Registration_Enabled" ma:index="35" nillable="true" ma:displayName="Self Registration Enabled" ma:internalName="Self_Registration_Enabled">
      <xsd:simpleType>
        <xsd:restriction base="dms:Boolean"/>
      </xsd:simpleType>
    </xsd:element>
    <xsd:element name="Has_Teacher_Only_SectionGroup" ma:index="36" nillable="true" ma:displayName="Has Teacher Only SectionGroup" ma:internalName="Has_Teacher_Only_SectionGroup">
      <xsd:simpleType>
        <xsd:restriction base="dms:Boolean"/>
      </xsd:simpleType>
    </xsd:element>
    <xsd:element name="Is_Collaboration_Space_Locked" ma:index="37" nillable="true" ma:displayName="Is Collaboration Space Locked" ma:internalName="Is_Collaboration_Space_Locked">
      <xsd:simpleType>
        <xsd:restriction base="dms:Boolean"/>
      </xsd:simpleType>
    </xsd:element>
    <xsd:element name="IsNotebookLocked" ma:index="38" nillable="true" ma:displayName="Is Notebook Locked" ma:internalName="IsNotebookLocked">
      <xsd:simpleType>
        <xsd:restriction base="dms:Boolean"/>
      </xsd:simpleType>
    </xsd:element>
    <xsd:element name="Teams_Channel_Section_Location" ma:index="39" nillable="true" ma:displayName="Teams Channel Section Location" ma:internalName="Teams_Channel_Section_Location">
      <xsd:simpleType>
        <xsd:restriction base="dms:Text"/>
      </xsd:simpleType>
    </xsd:element>
    <xsd:element name="_activity" ma:index="40" nillable="true" ma:displayName="_activity" ma:hidden="true" ma:internalName="_activity">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MediaServiceSearchProperties" ma:index="4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578C9F-3E11-4246-8C2C-104FA7A54A74}">
  <ds:schemaRefs>
    <ds:schemaRef ds:uri="http://schemas.microsoft.com/sharepoint/v3/contenttype/forms"/>
  </ds:schemaRefs>
</ds:datastoreItem>
</file>

<file path=customXml/itemProps2.xml><?xml version="1.0" encoding="utf-8"?>
<ds:datastoreItem xmlns:ds="http://schemas.openxmlformats.org/officeDocument/2006/customXml" ds:itemID="{DC2E118A-88C5-4025-A8AC-5A07E42A9D5D}">
  <ds:schemaRefs>
    <ds:schemaRef ds:uri="http://purl.org/dc/terms/"/>
    <ds:schemaRef ds:uri="http://purl.org/dc/dcmitype/"/>
    <ds:schemaRef ds:uri="d43c25b4-f9cb-4440-b4b3-9a18005170c4"/>
    <ds:schemaRef ds:uri="http://purl.org/dc/elements/1.1/"/>
    <ds:schemaRef ds:uri="9235e857-ae3b-4512-896b-eb3452cdb45b"/>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A5926B47-747B-45A0-83EB-A57220FF2A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35e857-ae3b-4512-896b-eb3452cdb45b"/>
    <ds:schemaRef ds:uri="d43c25b4-f9cb-4440-b4b3-9a1800517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8069</TotalTime>
  <Words>648</Words>
  <Application>Microsoft Office PowerPoint</Application>
  <PresentationFormat>Breedbeeld</PresentationFormat>
  <Paragraphs>55</Paragraphs>
  <Slides>7</Slides>
  <Notes>6</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7</vt:i4>
      </vt:variant>
    </vt:vector>
  </HeadingPairs>
  <TitlesOfParts>
    <vt:vector size="14" baseType="lpstr">
      <vt:lpstr>Arial</vt:lpstr>
      <vt:lpstr>Calibri</vt:lpstr>
      <vt:lpstr>Garamond</vt:lpstr>
      <vt:lpstr>Times New Roman</vt:lpstr>
      <vt:lpstr>Verdana</vt:lpstr>
      <vt:lpstr>Wingdings</vt:lpstr>
      <vt:lpstr>Thema1</vt:lpstr>
      <vt:lpstr>Docenten handleiding</vt:lpstr>
      <vt:lpstr>Wat is er fout in deze afbeelding?</vt:lpstr>
      <vt:lpstr>Wat is er fout in deze afbeelding?</vt:lpstr>
      <vt:lpstr>Wat is er fout in deze afbeelding?</vt:lpstr>
      <vt:lpstr>Wat is er fout in deze afbeelding?</vt:lpstr>
      <vt:lpstr>PowerPoint-presentatie</vt:lpstr>
      <vt:lpstr>Foto chromosomen en karyogram van een 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Sofie Faes</dc:creator>
  <cp:lastModifiedBy>Sofie Faes</cp:lastModifiedBy>
  <cp:revision>106</cp:revision>
  <dcterms:created xsi:type="dcterms:W3CDTF">2018-08-16T11:12:12Z</dcterms:created>
  <dcterms:modified xsi:type="dcterms:W3CDTF">2026-01-12T13:56:05Z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0x010100978DFA3C544AF3429179B7E9AA4F2739</vt:lpwstr>
  </property>
</Properties>
</file>